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sldIdLst>
    <p:sldId id="260" r:id="rId2"/>
    <p:sldId id="263" r:id="rId3"/>
    <p:sldId id="273" r:id="rId4"/>
    <p:sldId id="305" r:id="rId5"/>
    <p:sldId id="274" r:id="rId6"/>
    <p:sldId id="313" r:id="rId7"/>
    <p:sldId id="276" r:id="rId8"/>
    <p:sldId id="308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hyperlink" Target="https://youtu.be/UUPn5YygFgE?si=fOjGS7frNqcJWdB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hyperlink" Target="https://youtu.be/ieY6bY_Rgyg?si=J2sLyG0pGJHbj8K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6.mp4"/><Relationship Id="rId7" Type="http://schemas.openxmlformats.org/officeDocument/2006/relationships/image" Target="../media/image4.png"/><Relationship Id="rId12" Type="http://schemas.openxmlformats.org/officeDocument/2006/relationships/image" Target="../media/image2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youtu.be/44kZ5xZ0Jso?si=ShWp25twiPBS69ae" TargetMode="Externa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7.png"/><Relationship Id="rId4" Type="http://schemas.openxmlformats.org/officeDocument/2006/relationships/video" Target="../media/media6.mp4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video" Target="../media/media1.mp4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8030704" y="2147206"/>
            <a:ext cx="306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4. </a:t>
            </a:r>
            <a:r>
              <a:rPr lang="en-US" altLang="ko-KR" sz="1400" dirty="0" err="1">
                <a:solidFill>
                  <a:srgbClr val="FFC000"/>
                </a:solidFill>
              </a:rPr>
              <a:t>UpToSky</a:t>
            </a:r>
            <a:br>
              <a:rPr lang="en-US" altLang="ko-KR" sz="1400" dirty="0">
                <a:solidFill>
                  <a:srgbClr val="FFC000"/>
                </a:solidFill>
              </a:rPr>
            </a:br>
            <a:r>
              <a:rPr lang="ko-KR" altLang="en-US" sz="1400" dirty="0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7051165" y="5312"/>
            <a:ext cx="502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2. </a:t>
            </a:r>
            <a:r>
              <a:rPr lang="en-US" altLang="ko-KR" sz="1400" dirty="0" err="1">
                <a:solidFill>
                  <a:srgbClr val="FFC000"/>
                </a:solidFill>
              </a:rPr>
              <a:t>MessMath</a:t>
            </a:r>
            <a:br>
              <a:rPr lang="en-US" altLang="ko-KR" sz="1400" dirty="0">
                <a:solidFill>
                  <a:srgbClr val="FFC000"/>
                </a:solidFill>
              </a:rPr>
            </a:br>
            <a:r>
              <a:rPr lang="en-US" altLang="ko-KR" sz="1400" dirty="0"/>
              <a:t>3</a:t>
            </a:r>
            <a:r>
              <a:rPr lang="ko-KR" altLang="en-US" sz="1400" dirty="0"/>
              <a:t>회 웅진 </a:t>
            </a:r>
            <a:r>
              <a:rPr lang="ko-KR" altLang="en-US" sz="1400" dirty="0" err="1"/>
              <a:t>씽크빅</a:t>
            </a:r>
            <a:r>
              <a:rPr lang="ko-KR" altLang="en-US" sz="1400" dirty="0"/>
              <a:t>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230364" y="2124326"/>
            <a:ext cx="306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3. </a:t>
            </a:r>
            <a:r>
              <a:rPr lang="ko-KR" altLang="en-US" sz="1400" dirty="0" err="1">
                <a:solidFill>
                  <a:srgbClr val="FFC000"/>
                </a:solidFill>
              </a:rPr>
              <a:t>던전포차</a:t>
            </a:r>
            <a:br>
              <a:rPr lang="en-US" altLang="ko-KR" sz="1400" dirty="0">
                <a:solidFill>
                  <a:srgbClr val="FFC000"/>
                </a:solidFill>
              </a:rPr>
            </a:br>
            <a:r>
              <a:rPr lang="ko-KR" altLang="en-US" sz="1400" dirty="0" err="1"/>
              <a:t>인디크래프트</a:t>
            </a:r>
            <a:r>
              <a:rPr lang="ko-KR" altLang="en-US" sz="1400" dirty="0"/>
              <a:t> 출품작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230364" y="56352"/>
            <a:ext cx="306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1. The Sword</a:t>
            </a:r>
            <a:br>
              <a:rPr lang="en-US" altLang="ko-KR" sz="1400" dirty="0">
                <a:solidFill>
                  <a:srgbClr val="FFC000"/>
                </a:solidFill>
              </a:rPr>
            </a:br>
            <a:r>
              <a:rPr lang="en-US" altLang="ko-KR" sz="1400" dirty="0" err="1"/>
              <a:t>itch.Io</a:t>
            </a:r>
            <a:r>
              <a:rPr lang="en-US" altLang="ko-KR" sz="1400" dirty="0"/>
              <a:t> </a:t>
            </a:r>
            <a:r>
              <a:rPr lang="ko-KR" altLang="en-US" sz="1400" dirty="0"/>
              <a:t>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F61B2-8E1C-B1DA-5DB6-B3F54FFE7F67}"/>
              </a:ext>
            </a:extLst>
          </p:cNvPr>
          <p:cNvSpPr txBox="1"/>
          <p:nvPr/>
        </p:nvSpPr>
        <p:spPr>
          <a:xfrm>
            <a:off x="119010" y="197473"/>
            <a:ext cx="3869408" cy="93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/>
              <a:t>-</a:t>
            </a:r>
            <a:r>
              <a:rPr lang="ko-KR" altLang="en-US" sz="2000" dirty="0"/>
              <a:t>서현재</a:t>
            </a:r>
            <a:r>
              <a:rPr lang="en-US" altLang="ko-KR" sz="2000" dirty="0"/>
              <a:t>-</a:t>
            </a:r>
            <a:endParaRPr lang="en-US" altLang="ko-KR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31120-6BF4-0B7E-7B22-C9BF8C555D98}"/>
              </a:ext>
            </a:extLst>
          </p:cNvPr>
          <p:cNvSpPr txBox="1"/>
          <p:nvPr/>
        </p:nvSpPr>
        <p:spPr>
          <a:xfrm>
            <a:off x="119009" y="1131119"/>
            <a:ext cx="2788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기술스택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DiectX</a:t>
            </a:r>
            <a:r>
              <a:rPr lang="en-US" altLang="ko-KR" sz="1400" dirty="0"/>
              <a:t> (</a:t>
            </a:r>
            <a:r>
              <a:rPr lang="ko-KR" altLang="en-US" sz="1400" dirty="0"/>
              <a:t>기초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Solved.ac – Platinum5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C# (</a:t>
            </a:r>
            <a:r>
              <a:rPr lang="ko-KR" altLang="en-US" sz="1400" dirty="0"/>
              <a:t>중급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C++ (</a:t>
            </a:r>
            <a:r>
              <a:rPr lang="ko-KR" altLang="en-US" sz="1400" dirty="0"/>
              <a:t>중급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Unity (</a:t>
            </a:r>
            <a:r>
              <a:rPr lang="ko-KR" altLang="en-US" sz="1400" dirty="0"/>
              <a:t>중급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Unreal (</a:t>
            </a:r>
            <a:r>
              <a:rPr lang="ko-KR" altLang="en-US" sz="1400" dirty="0"/>
              <a:t>기초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Git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7C1250-D58F-BC55-9E3B-394E3F268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11" y="579572"/>
            <a:ext cx="2578854" cy="14430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FA6201-19D1-C6FB-CAE9-180477769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855" y="579572"/>
            <a:ext cx="3227672" cy="14487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D95B58-E73E-9340-8D1C-D32D7A0D9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364" y="2647546"/>
            <a:ext cx="3062748" cy="17241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BF8C30-9ACB-49DF-2985-2AB8EC940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8470" y="2647546"/>
            <a:ext cx="1067215" cy="1906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C9795B-3347-8205-D038-620DD9AF6D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069" y="3743819"/>
            <a:ext cx="3192274" cy="743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034B5D-BFAD-CBA4-2A46-5C2D4B9AC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366" y="4582423"/>
            <a:ext cx="2528363" cy="5119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8DA81C-A8F7-FCC4-9F70-4486FE41E300}"/>
              </a:ext>
            </a:extLst>
          </p:cNvPr>
          <p:cNvSpPr txBox="1"/>
          <p:nvPr/>
        </p:nvSpPr>
        <p:spPr>
          <a:xfrm>
            <a:off x="740000" y="3322829"/>
            <a:ext cx="199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</a:rPr>
              <a:t>꾸준한 알고리즘 공부</a:t>
            </a:r>
          </a:p>
        </p:txBody>
      </p:sp>
      <p:pic>
        <p:nvPicPr>
          <p:cNvPr id="16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B0870D49-5C1E-34B9-9810-E0D219179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07947" y="4838394"/>
            <a:ext cx="2187345" cy="17006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D74475-0C2E-933A-B917-EACAFA3382DC}"/>
              </a:ext>
            </a:extLst>
          </p:cNvPr>
          <p:cNvSpPr txBox="1"/>
          <p:nvPr/>
        </p:nvSpPr>
        <p:spPr>
          <a:xfrm>
            <a:off x="8750487" y="5053951"/>
            <a:ext cx="2970771" cy="1269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 sz="1400" dirty="0"/>
              <a:t>렌더링 파이프라인에 따라서 코드를 작성하고 적용해보았습니다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>
                <a:solidFill>
                  <a:schemeClr val="accent2"/>
                </a:solidFill>
              </a:rPr>
              <a:t>DirectX11</a:t>
            </a:r>
            <a:r>
              <a:rPr lang="ko-KR" altLang="en-US" sz="1400" dirty="0"/>
              <a:t> 책에 나오는 내용을 가져오되</a:t>
            </a:r>
            <a:r>
              <a:rPr lang="en-US" altLang="ko-KR" sz="1400" dirty="0"/>
              <a:t>, </a:t>
            </a:r>
            <a:r>
              <a:rPr lang="ko-KR" altLang="en-US" sz="1400" dirty="0"/>
              <a:t>제 방식대로 코드를 이해하고 재구성</a:t>
            </a:r>
            <a:endParaRPr lang="en-US" altLang="ko-KR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10CA04-C78B-3048-9686-538E1EBF41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1354" y="4487650"/>
            <a:ext cx="1043416" cy="2316540"/>
          </a:xfrm>
          <a:prstGeom prst="rect">
            <a:avLst/>
          </a:prstGeom>
        </p:spPr>
      </p:pic>
      <p:pic>
        <p:nvPicPr>
          <p:cNvPr id="19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9A06670C-DE29-0380-79E6-F1DF594B9E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9445" y="5183351"/>
            <a:ext cx="1367715" cy="1155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51ED04-4BB8-372F-E5DC-F3D345CD986D}"/>
              </a:ext>
            </a:extLst>
          </p:cNvPr>
          <p:cNvSpPr txBox="1"/>
          <p:nvPr/>
        </p:nvSpPr>
        <p:spPr>
          <a:xfrm>
            <a:off x="1792355" y="5499592"/>
            <a:ext cx="171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길 찾기 알고리즘 공부용 미로 찾기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2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2558096" y="135802"/>
            <a:ext cx="418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2"/>
              </a:rPr>
              <a:t>https://youtu.be/Swc5I2-JCMQ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1A01E7-552D-E726-A1A3-F02A67E2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0" y="231672"/>
            <a:ext cx="2578854" cy="1443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3047999" y="505136"/>
            <a:ext cx="3205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개요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기간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사용 도구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인원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담당 업무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980815" y="505135"/>
            <a:ext cx="676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400" dirty="0"/>
              <a:t>RPG</a:t>
            </a:r>
            <a:r>
              <a:rPr lang="ko-KR" altLang="en-US" sz="1400" dirty="0"/>
              <a:t>형식 </a:t>
            </a:r>
            <a:r>
              <a:rPr lang="en-US" altLang="ko-KR" sz="1400" dirty="0"/>
              <a:t>1</a:t>
            </a:r>
            <a:r>
              <a:rPr lang="ko-KR" altLang="en-US" sz="1400" dirty="0"/>
              <a:t>인 전략 게임</a:t>
            </a:r>
            <a:br>
              <a:rPr lang="en-US" altLang="ko-KR" sz="1400" dirty="0"/>
            </a:br>
            <a:r>
              <a:rPr lang="en-US" altLang="ko-KR" sz="1400" dirty="0"/>
              <a:t>2024.05~</a:t>
            </a:r>
            <a:br>
              <a:rPr lang="en-US" altLang="ko-KR" sz="1400" dirty="0"/>
            </a:br>
            <a:r>
              <a:rPr lang="en-US" altLang="ko-KR" sz="1400" dirty="0"/>
              <a:t>Unity, C#, Git, </a:t>
            </a:r>
            <a:r>
              <a:rPr lang="en-US" altLang="ko-KR" sz="1400" dirty="0" err="1"/>
              <a:t>GithubDesktop</a:t>
            </a:r>
            <a:br>
              <a:rPr lang="en-US" altLang="ko-KR" sz="1400" dirty="0"/>
            </a:br>
            <a:r>
              <a:rPr lang="en-US" altLang="ko-KR" sz="1400" dirty="0"/>
              <a:t>4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프로그래머</a:t>
            </a:r>
            <a:r>
              <a:rPr lang="en-US" altLang="ko-KR" sz="1400" dirty="0"/>
              <a:t>2, </a:t>
            </a:r>
            <a:r>
              <a:rPr lang="ko-KR" altLang="en-US" sz="1400" dirty="0"/>
              <a:t>아트</a:t>
            </a:r>
            <a:r>
              <a:rPr lang="en-US" altLang="ko-KR" sz="1400" dirty="0"/>
              <a:t>1, </a:t>
            </a:r>
            <a:r>
              <a:rPr lang="ko-KR" altLang="en-US" sz="1400" dirty="0"/>
              <a:t>기획자</a:t>
            </a:r>
            <a:r>
              <a:rPr lang="en-US" altLang="ko-KR" sz="1400" dirty="0"/>
              <a:t>1)</a:t>
            </a:r>
            <a:br>
              <a:rPr lang="en-US" altLang="ko-KR" sz="1400" dirty="0"/>
            </a:br>
            <a:r>
              <a:rPr lang="ko-KR" altLang="en-US" sz="1400" dirty="0"/>
              <a:t>던전 </a:t>
            </a:r>
            <a:r>
              <a:rPr lang="ko-KR" altLang="en-US" sz="1400" dirty="0">
                <a:solidFill>
                  <a:srgbClr val="FFC000"/>
                </a:solidFill>
              </a:rPr>
              <a:t>맵 자동생성 툴</a:t>
            </a:r>
            <a:r>
              <a:rPr lang="ko-KR" altLang="en-US" sz="1400" dirty="0"/>
              <a:t>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전투 게임 로직 구현</a:t>
            </a:r>
            <a:r>
              <a:rPr lang="en-US" altLang="ko-KR" sz="1400" dirty="0"/>
              <a:t>, UI</a:t>
            </a:r>
            <a:r>
              <a:rPr lang="ko-KR" altLang="en-US" sz="1400" dirty="0"/>
              <a:t>자동화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Exel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 연동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다국언어</a:t>
            </a:r>
            <a:endParaRPr lang="ko-KR" altLang="en-US" sz="14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0AC82956-17E7-1CF6-B030-90F82CDDF3EB}"/>
              </a:ext>
            </a:extLst>
          </p:cNvPr>
          <p:cNvSpPr txBox="1">
            <a:spLocks/>
          </p:cNvSpPr>
          <p:nvPr/>
        </p:nvSpPr>
        <p:spPr>
          <a:xfrm>
            <a:off x="3047999" y="1851251"/>
            <a:ext cx="2465799" cy="4623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Map </a:t>
            </a:r>
            <a:r>
              <a:rPr lang="ko-KR" altLang="en-US" sz="2000" dirty="0"/>
              <a:t>자동생성 </a:t>
            </a:r>
            <a:r>
              <a:rPr lang="en-US" altLang="ko-KR" sz="2000" dirty="0"/>
              <a:t>Tool</a:t>
            </a:r>
            <a:r>
              <a:rPr lang="ko-KR" altLang="en-US" sz="2000" dirty="0"/>
              <a:t>로직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53D340-989E-A8D5-3A8E-3B27809BD235}"/>
              </a:ext>
            </a:extLst>
          </p:cNvPr>
          <p:cNvSpPr/>
          <p:nvPr/>
        </p:nvSpPr>
        <p:spPr>
          <a:xfrm>
            <a:off x="807510" y="3655482"/>
            <a:ext cx="1442847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Exel</a:t>
            </a:r>
            <a:r>
              <a:rPr lang="en-US" altLang="ko-KR" sz="1200" dirty="0"/>
              <a:t> Map Data </a:t>
            </a:r>
            <a:r>
              <a:rPr lang="ko-KR" altLang="en-US" sz="1200" dirty="0"/>
              <a:t>만들기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79B59F-F46A-A396-51FA-7F1B1873C631}"/>
              </a:ext>
            </a:extLst>
          </p:cNvPr>
          <p:cNvSpPr/>
          <p:nvPr/>
        </p:nvSpPr>
        <p:spPr>
          <a:xfrm>
            <a:off x="2639699" y="3655482"/>
            <a:ext cx="2395269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Exel</a:t>
            </a:r>
            <a:r>
              <a:rPr lang="ko-KR" altLang="en-US" sz="1200" dirty="0"/>
              <a:t>을 읽고</a:t>
            </a:r>
            <a:r>
              <a:rPr lang="en-US" altLang="ko-KR" sz="1200" dirty="0"/>
              <a:t>, Editor</a:t>
            </a:r>
            <a:r>
              <a:rPr lang="ko-KR" altLang="en-US" sz="1200" dirty="0"/>
              <a:t>에서 </a:t>
            </a:r>
            <a:r>
              <a:rPr lang="en-US" altLang="ko-KR" sz="1200" dirty="0"/>
              <a:t>Hierarchy</a:t>
            </a:r>
            <a:r>
              <a:rPr lang="ko-KR" altLang="en-US" sz="1200" dirty="0"/>
              <a:t>창에 오브젝트들 생성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389E93-F45B-93B3-33D6-7E28E96AAB8D}"/>
              </a:ext>
            </a:extLst>
          </p:cNvPr>
          <p:cNvSpPr/>
          <p:nvPr/>
        </p:nvSpPr>
        <p:spPr>
          <a:xfrm>
            <a:off x="5374576" y="3655482"/>
            <a:ext cx="1442847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오브젝트들을 </a:t>
            </a:r>
            <a:r>
              <a:rPr lang="en-US" altLang="ko-KR" sz="1200" dirty="0"/>
              <a:t>Prefab</a:t>
            </a:r>
            <a:r>
              <a:rPr lang="ko-KR" altLang="en-US" sz="1200" dirty="0"/>
              <a:t>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96E1C6-DE36-5C97-E5C4-66F77EA388DA}"/>
              </a:ext>
            </a:extLst>
          </p:cNvPr>
          <p:cNvSpPr/>
          <p:nvPr/>
        </p:nvSpPr>
        <p:spPr>
          <a:xfrm>
            <a:off x="7368541" y="3652910"/>
            <a:ext cx="1442847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Map </a:t>
            </a:r>
            <a:r>
              <a:rPr lang="ko-KR" altLang="en-US" sz="1200"/>
              <a:t>저장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280C8D-D8BB-31F7-B38F-B496DDB873DA}"/>
              </a:ext>
            </a:extLst>
          </p:cNvPr>
          <p:cNvSpPr/>
          <p:nvPr/>
        </p:nvSpPr>
        <p:spPr>
          <a:xfrm>
            <a:off x="9362506" y="3652910"/>
            <a:ext cx="1442847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</a:t>
            </a:r>
            <a:r>
              <a:rPr lang="ko-KR" altLang="en-US" sz="1200" dirty="0" err="1"/>
              <a:t>시작시</a:t>
            </a:r>
            <a:r>
              <a:rPr lang="ko-KR" altLang="en-US" sz="1200" dirty="0"/>
              <a:t> </a:t>
            </a:r>
            <a:r>
              <a:rPr lang="en-US" altLang="ko-KR" sz="1200" dirty="0"/>
              <a:t>Map</a:t>
            </a:r>
            <a:r>
              <a:rPr lang="ko-KR" altLang="en-US" sz="1200" dirty="0"/>
              <a:t>을 불러오기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9B09B4-8FEE-E20B-3F39-2506315BB523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250357" y="3886651"/>
            <a:ext cx="389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85BF97-24D4-CE72-169B-38290F5B871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5034968" y="3886651"/>
            <a:ext cx="3396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F530DF9-9CF7-7FC7-6631-ABE10B70908B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17423" y="3884079"/>
            <a:ext cx="551118" cy="2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E08543B-4FAE-9B4D-0B6C-799207A5187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8811388" y="3884079"/>
            <a:ext cx="551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4E33B5-F899-62D4-7476-792C58F29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81885"/>
              </p:ext>
            </p:extLst>
          </p:nvPr>
        </p:nvGraphicFramePr>
        <p:xfrm>
          <a:off x="1734086" y="2390046"/>
          <a:ext cx="4519227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5237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3766854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426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큐브 모양의 </a:t>
                      </a:r>
                      <a:r>
                        <a:rPr lang="ko-KR" altLang="en-US" sz="1100" dirty="0" err="1"/>
                        <a:t>맵을</a:t>
                      </a:r>
                      <a:r>
                        <a:rPr lang="ko-KR" altLang="en-US" sz="1100" dirty="0"/>
                        <a:t> 하나하나 이어서 만들기 위해서 많은 시간이 소요됨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맵 데이터가 존재할 경우 맵 생성 시간이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90%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ko-KR" altLang="en-US" sz="1100" b="0" dirty="0"/>
                        <a:t>이상 단축됨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</a:tbl>
          </a:graphicData>
        </a:graphic>
      </p:graphicFrame>
      <p:pic>
        <p:nvPicPr>
          <p:cNvPr id="102" name="그림 101">
            <a:extLst>
              <a:ext uri="{FF2B5EF4-FFF2-40B4-BE49-F238E27FC236}">
                <a16:creationId xmlns:a16="http://schemas.microsoft.com/office/drawing/2014/main" id="{00FC524B-B8A7-9E27-8D7A-DC759376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10" y="2063547"/>
            <a:ext cx="1378297" cy="1443016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69AD3D5-C472-D865-DA3F-A186B79BB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670" y="1914587"/>
            <a:ext cx="2351366" cy="160469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4CC7751-84B9-B640-5427-25E5B50F607D}"/>
              </a:ext>
            </a:extLst>
          </p:cNvPr>
          <p:cNvSpPr txBox="1"/>
          <p:nvPr/>
        </p:nvSpPr>
        <p:spPr>
          <a:xfrm>
            <a:off x="6548955" y="2483358"/>
            <a:ext cx="196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Map </a:t>
            </a:r>
            <a:r>
              <a:rPr lang="ko-KR" altLang="en-US" sz="1400" dirty="0"/>
              <a:t>데이터와 데이터 </a:t>
            </a:r>
            <a:r>
              <a:rPr lang="ko-KR" altLang="en-US" sz="1400" dirty="0" err="1"/>
              <a:t>정보값</a:t>
            </a:r>
            <a:r>
              <a:rPr lang="ko-KR" altLang="en-US" sz="1400" dirty="0"/>
              <a:t> 저장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D793C083-E689-8752-1CCF-06D2E7AC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238" y="4410971"/>
            <a:ext cx="1886892" cy="201792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54F4984-7B60-4D35-B299-C34E44A0B1C1}"/>
              </a:ext>
            </a:extLst>
          </p:cNvPr>
          <p:cNvSpPr txBox="1"/>
          <p:nvPr/>
        </p:nvSpPr>
        <p:spPr>
          <a:xfrm>
            <a:off x="2445029" y="6422796"/>
            <a:ext cx="169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MapEditor</a:t>
            </a:r>
            <a:r>
              <a:rPr lang="en-US" altLang="ko-KR" sz="1400" dirty="0"/>
              <a:t> </a:t>
            </a:r>
            <a:r>
              <a:rPr lang="ko-KR" altLang="en-US" sz="1400" dirty="0"/>
              <a:t>창 생성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8F03457-0A8F-D632-578D-3493474DE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554" y="4382508"/>
            <a:ext cx="3709799" cy="202681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83DC56B-4EAD-6EA8-9841-7E25E8DE7759}"/>
              </a:ext>
            </a:extLst>
          </p:cNvPr>
          <p:cNvSpPr txBox="1"/>
          <p:nvPr/>
        </p:nvSpPr>
        <p:spPr>
          <a:xfrm>
            <a:off x="6095999" y="6428898"/>
            <a:ext cx="3266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 자동 생성 결과 모습 </a:t>
            </a:r>
            <a:r>
              <a:rPr lang="en-US" altLang="ko-KR" sz="1400" dirty="0"/>
              <a:t>(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프리랩화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A31431D-5847-0343-E335-F76121B02203}"/>
              </a:ext>
            </a:extLst>
          </p:cNvPr>
          <p:cNvCxnSpPr>
            <a:cxnSpLocks/>
            <a:stCxn id="106" idx="3"/>
            <a:endCxn id="109" idx="1"/>
          </p:cNvCxnSpPr>
          <p:nvPr/>
        </p:nvCxnSpPr>
        <p:spPr>
          <a:xfrm flipV="1">
            <a:off x="4143130" y="5395916"/>
            <a:ext cx="1866424" cy="24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602510" y="1232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https://youtu.be/UUPn5YygFgE?si=fOjGS7frNqcJWdBN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58E8E1-1150-71F5-653D-51E333D34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" y="123290"/>
            <a:ext cx="3479221" cy="1561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D9E142-5D4A-2AF8-184B-68BCB9BFC308}"/>
              </a:ext>
            </a:extLst>
          </p:cNvPr>
          <p:cNvSpPr txBox="1"/>
          <p:nvPr/>
        </p:nvSpPr>
        <p:spPr>
          <a:xfrm>
            <a:off x="3760453" y="572104"/>
            <a:ext cx="18081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목적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기간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담당 기능을 개발하기 위한 사용 도구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인원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담당 업무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A0ADF-7EDD-E1E8-0F14-8E2D4F923D59}"/>
              </a:ext>
            </a:extLst>
          </p:cNvPr>
          <p:cNvSpPr txBox="1"/>
          <p:nvPr/>
        </p:nvSpPr>
        <p:spPr>
          <a:xfrm>
            <a:off x="5394486" y="572104"/>
            <a:ext cx="6797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게임 개발 공모전을 위한 수학 게임</a:t>
            </a:r>
            <a:br>
              <a:rPr lang="en-US" altLang="ko-KR" sz="1400" dirty="0"/>
            </a:br>
            <a:r>
              <a:rPr lang="ko-KR" altLang="en-US" sz="1400" dirty="0"/>
              <a:t> </a:t>
            </a:r>
            <a:r>
              <a:rPr lang="en-US" altLang="ko-KR" sz="1400" dirty="0"/>
              <a:t>2023.04~ 2023.08</a:t>
            </a:r>
            <a:br>
              <a:rPr lang="en-US" altLang="ko-KR" sz="1400" dirty="0"/>
            </a:br>
            <a:r>
              <a:rPr lang="en-US" altLang="ko-KR" sz="1400" dirty="0"/>
              <a:t>Unity, C#, Git, </a:t>
            </a:r>
            <a:r>
              <a:rPr lang="en-US" altLang="ko-KR" sz="1400" dirty="0" err="1"/>
              <a:t>GithubDesktop</a:t>
            </a:r>
            <a:r>
              <a:rPr lang="en-US" altLang="ko-KR" sz="1400" dirty="0"/>
              <a:t>, </a:t>
            </a:r>
            <a:r>
              <a:rPr lang="ko-KR" altLang="en-US" sz="1400" dirty="0"/>
              <a:t>포톤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MathpidAPI</a:t>
            </a:r>
            <a:r>
              <a:rPr lang="en-US" altLang="ko-KR" sz="1400" dirty="0"/>
              <a:t>, Firebase</a:t>
            </a:r>
          </a:p>
          <a:p>
            <a:pPr latinLnBrk="1"/>
            <a:br>
              <a:rPr lang="en-US" altLang="ko-KR" sz="1400" dirty="0"/>
            </a:br>
            <a:r>
              <a:rPr lang="en-US" altLang="ko-KR" sz="1400" dirty="0"/>
              <a:t>5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프로그래머</a:t>
            </a:r>
            <a:r>
              <a:rPr lang="en-US" altLang="ko-KR" sz="1400" dirty="0"/>
              <a:t>4, </a:t>
            </a:r>
            <a:r>
              <a:rPr lang="ko-KR" altLang="en-US" sz="1400" dirty="0"/>
              <a:t>아트</a:t>
            </a:r>
            <a:r>
              <a:rPr lang="en-US" altLang="ko-KR" sz="1400" dirty="0"/>
              <a:t>1)</a:t>
            </a:r>
            <a:br>
              <a:rPr lang="en-US" altLang="ko-KR" sz="1400" dirty="0"/>
            </a:br>
            <a:r>
              <a:rPr lang="ko-KR" altLang="en-US" sz="1400" dirty="0"/>
              <a:t>애니메이션</a:t>
            </a:r>
            <a:r>
              <a:rPr lang="en-US" altLang="ko-KR" sz="1400" dirty="0"/>
              <a:t>, UI, </a:t>
            </a:r>
            <a:r>
              <a:rPr lang="ko-KR" altLang="en-US" sz="1400" dirty="0">
                <a:solidFill>
                  <a:srgbClr val="FFC000"/>
                </a:solidFill>
              </a:rPr>
              <a:t>포톤 서버</a:t>
            </a:r>
            <a:r>
              <a:rPr lang="en-US" altLang="ko-KR" sz="1400" dirty="0"/>
              <a:t>, </a:t>
            </a:r>
            <a:r>
              <a:rPr lang="ko-KR" altLang="en-US" sz="1400" dirty="0"/>
              <a:t>멀티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MathpidAPI</a:t>
            </a:r>
            <a:r>
              <a:rPr lang="ko-KR" altLang="en-US" sz="1400" dirty="0"/>
              <a:t>연동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연동</a:t>
            </a:r>
            <a:r>
              <a:rPr lang="en-US" altLang="ko-KR" sz="1400" dirty="0"/>
              <a:t>, </a:t>
            </a:r>
            <a:r>
              <a:rPr lang="ko-KR" altLang="en-US" sz="1400" dirty="0"/>
              <a:t>스토리모드</a:t>
            </a:r>
            <a:r>
              <a:rPr lang="en-US" altLang="ko-KR" sz="1400" dirty="0"/>
              <a:t>, </a:t>
            </a:r>
            <a:r>
              <a:rPr lang="ko-KR" altLang="en-US" sz="1400" dirty="0"/>
              <a:t>연습모드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90A24-AAF2-884C-E92C-8F5504A02ED0}"/>
              </a:ext>
            </a:extLst>
          </p:cNvPr>
          <p:cNvSpPr txBox="1"/>
          <p:nvPr/>
        </p:nvSpPr>
        <p:spPr>
          <a:xfrm>
            <a:off x="-998360" y="2031779"/>
            <a:ext cx="4758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해상도 트러블 슈팅</a:t>
            </a:r>
            <a:endParaRPr lang="en-US" altLang="ko-KR" sz="1600" dirty="0"/>
          </a:p>
        </p:txBody>
      </p:sp>
      <p:pic>
        <p:nvPicPr>
          <p:cNvPr id="9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62B78925-4E61-7A77-2563-FF02A9079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4493" y="2370333"/>
            <a:ext cx="4524470" cy="2427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7F521-5E17-69F6-F22D-AFC2CD247D66}"/>
              </a:ext>
            </a:extLst>
          </p:cNvPr>
          <p:cNvSpPr txBox="1"/>
          <p:nvPr/>
        </p:nvSpPr>
        <p:spPr>
          <a:xfrm>
            <a:off x="4768963" y="2382560"/>
            <a:ext cx="5546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서로 다른 해상도를 가진 두 기기로 </a:t>
            </a:r>
            <a:r>
              <a:rPr lang="en-US" altLang="ko-KR" sz="1200" dirty="0"/>
              <a:t>PVP</a:t>
            </a:r>
            <a:r>
              <a:rPr lang="ko-KR" altLang="en-US" sz="1200" dirty="0"/>
              <a:t>를 진행하면 플레이가 </a:t>
            </a:r>
            <a:r>
              <a:rPr lang="ko-KR" altLang="en-US" sz="1200" dirty="0" err="1"/>
              <a:t>이상해진다</a:t>
            </a:r>
            <a:r>
              <a:rPr lang="en-US" altLang="ko-KR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F85E4-9575-BF59-2B6A-F2FDD9F528E1}"/>
              </a:ext>
            </a:extLst>
          </p:cNvPr>
          <p:cNvSpPr txBox="1"/>
          <p:nvPr/>
        </p:nvSpPr>
        <p:spPr>
          <a:xfrm>
            <a:off x="4768962" y="2700802"/>
            <a:ext cx="5546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해상도가 다른 두 환경에서는 물체의 위치가 이상하게 잡힌다</a:t>
            </a:r>
            <a:r>
              <a:rPr lang="en-US" altLang="ko-KR" sz="120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4F04FF-7006-A47D-C727-0055B1524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036" y="3139204"/>
            <a:ext cx="3235311" cy="1533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B67ED5-03CE-CA46-0C5E-DA102E398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522" y="3190010"/>
            <a:ext cx="3284302" cy="15339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E203A2-6D52-D3B9-6686-AD6E2D1E62DC}"/>
              </a:ext>
            </a:extLst>
          </p:cNvPr>
          <p:cNvSpPr txBox="1"/>
          <p:nvPr/>
        </p:nvSpPr>
        <p:spPr>
          <a:xfrm>
            <a:off x="244494" y="5136077"/>
            <a:ext cx="345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이렇게 되는 경우 두 화면에서 동일한 좌표를 가지지만 화면상의 위치는 달라지게 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DD488-AECE-DE84-0EF6-3515E7E4C900}"/>
              </a:ext>
            </a:extLst>
          </p:cNvPr>
          <p:cNvSpPr txBox="1"/>
          <p:nvPr/>
        </p:nvSpPr>
        <p:spPr>
          <a:xfrm>
            <a:off x="4874037" y="4885332"/>
            <a:ext cx="3458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1920x1080 </a:t>
            </a:r>
            <a:r>
              <a:rPr lang="ko-KR" altLang="en-US" sz="1200" dirty="0"/>
              <a:t>해상도의 기기에서는 오른쪽 가장자리에 매우 가까이 있다고 보일 것이고</a:t>
            </a:r>
            <a:r>
              <a:rPr lang="en-US" altLang="ko-KR" sz="1200" dirty="0"/>
              <a:t>, 3200x1440 </a:t>
            </a:r>
            <a:r>
              <a:rPr lang="ko-KR" altLang="en-US" sz="1200" dirty="0"/>
              <a:t>해상도에서는 거의 화면의 정중앙에서 살짝 오른쪽위로 이동한 정도의 위치에 있다고 보일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A54D6D-4F34-9C18-E963-A03CB8D1F56D}"/>
              </a:ext>
            </a:extLst>
          </p:cNvPr>
          <p:cNvSpPr txBox="1"/>
          <p:nvPr/>
        </p:nvSpPr>
        <p:spPr>
          <a:xfrm>
            <a:off x="8421520" y="4936138"/>
            <a:ext cx="345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그리고 플레이어의 이동속도도 문제가 있었다</a:t>
            </a:r>
            <a:r>
              <a:rPr lang="en-US" altLang="ko-KR" sz="1200" dirty="0"/>
              <a:t>. </a:t>
            </a:r>
            <a:r>
              <a:rPr lang="ko-KR" altLang="en-US" sz="1200" dirty="0"/>
              <a:t>플레이어는 동일한 단위</a:t>
            </a:r>
            <a:r>
              <a:rPr lang="en-US" altLang="ko-KR" sz="1200" dirty="0"/>
              <a:t>(unit)</a:t>
            </a:r>
            <a:r>
              <a:rPr lang="ko-KR" altLang="en-US" sz="1200" dirty="0"/>
              <a:t>으로 이동하므로 작은 해상도를 가진 플레이어가 상대적으로 더 높은 이동속도를 가지게 되었다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문제 해결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01488" y="461665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앞선 상황에서 문제를 해결하기 위해 오브젝트 위치를 왜곡하여 해결하려했다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01486" y="1062259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MasterClient</a:t>
            </a:r>
            <a:r>
              <a:rPr lang="ko-KR" altLang="en-US" sz="1200" dirty="0"/>
              <a:t>에서 생긴 이 오브젝트의 정보를</a:t>
            </a:r>
            <a:r>
              <a:rPr lang="en-US" altLang="ko-KR" sz="1200" dirty="0"/>
              <a:t>, </a:t>
            </a:r>
            <a:r>
              <a:rPr lang="ko-KR" altLang="en-US" sz="1200" dirty="0"/>
              <a:t>다른 </a:t>
            </a:r>
            <a:r>
              <a:rPr lang="en-US" altLang="ko-KR" sz="1200" dirty="0"/>
              <a:t>Client</a:t>
            </a:r>
            <a:r>
              <a:rPr lang="ko-KR" altLang="en-US" sz="1200" dirty="0"/>
              <a:t>에서 수신할 때는 자기 해상도에 맞게끔 조정해서 </a:t>
            </a:r>
            <a:r>
              <a:rPr lang="ko-KR" altLang="en-US" sz="1200" dirty="0" err="1"/>
              <a:t>가져오는것이다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01485" y="1708590"/>
            <a:ext cx="475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그러면 동일한 위치에 </a:t>
            </a:r>
            <a:r>
              <a:rPr lang="ko-KR" altLang="en-US" sz="1200" dirty="0" err="1"/>
              <a:t>있는것처럼</a:t>
            </a:r>
            <a:r>
              <a:rPr lang="ko-KR" altLang="en-US" sz="1200" dirty="0"/>
              <a:t> 보일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01484" y="2170255"/>
            <a:ext cx="475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그래서 우리는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MasterClient</a:t>
            </a:r>
            <a:r>
              <a:rPr lang="ko-KR" altLang="en-US" sz="1200" dirty="0"/>
              <a:t>에서 오브젝트의 전체 해상도 대비 </a:t>
            </a:r>
            <a:r>
              <a:rPr lang="ko-KR" altLang="en-US" sz="1200" dirty="0" err="1"/>
              <a:t>위치값</a:t>
            </a:r>
            <a:r>
              <a:rPr lang="en-US" altLang="ko-KR" sz="1200" dirty="0"/>
              <a:t>,  </a:t>
            </a:r>
            <a:r>
              <a:rPr lang="ko-KR" altLang="en-US" sz="1200" dirty="0"/>
              <a:t>그러니까 </a:t>
            </a:r>
            <a:r>
              <a:rPr lang="en-US" altLang="ko-KR" sz="1200" dirty="0"/>
              <a:t>x</a:t>
            </a:r>
            <a:r>
              <a:rPr lang="ko-KR" altLang="en-US" sz="1200" dirty="0"/>
              <a:t>좌표를 그냥 </a:t>
            </a:r>
            <a:r>
              <a:rPr lang="ko-KR" altLang="en-US" sz="1200" dirty="0" err="1"/>
              <a:t>보내는것이</a:t>
            </a:r>
            <a:r>
              <a:rPr lang="ko-KR" altLang="en-US" sz="1200" dirty="0"/>
              <a:t> 아니라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(x</a:t>
            </a:r>
            <a:r>
              <a:rPr lang="ko-KR" altLang="en-US" sz="1200" dirty="0"/>
              <a:t>좌표 </a:t>
            </a:r>
            <a:r>
              <a:rPr lang="en-US" altLang="ko-KR" sz="1200" dirty="0"/>
              <a:t>/ </a:t>
            </a:r>
            <a:r>
              <a:rPr lang="ko-KR" altLang="en-US" sz="1200" dirty="0"/>
              <a:t>가로 해상도</a:t>
            </a:r>
            <a:r>
              <a:rPr lang="en-US" altLang="ko-KR" sz="1200" dirty="0"/>
              <a:t>)</a:t>
            </a:r>
            <a:r>
              <a:rPr lang="ko-KR" altLang="en-US" sz="1200" dirty="0"/>
              <a:t>와 </a:t>
            </a:r>
            <a:r>
              <a:rPr lang="en-US" altLang="ko-KR" sz="1200" dirty="0"/>
              <a:t>(y</a:t>
            </a:r>
            <a:r>
              <a:rPr lang="ko-KR" altLang="en-US" sz="1200" dirty="0"/>
              <a:t>좌표 </a:t>
            </a:r>
            <a:r>
              <a:rPr lang="en-US" altLang="ko-KR" sz="1200" dirty="0"/>
              <a:t>/ </a:t>
            </a:r>
            <a:r>
              <a:rPr lang="ko-KR" altLang="en-US" sz="1200" dirty="0"/>
              <a:t>세로 해상도</a:t>
            </a:r>
            <a:r>
              <a:rPr lang="en-US" altLang="ko-KR" sz="1200" dirty="0"/>
              <a:t>)</a:t>
            </a:r>
            <a:r>
              <a:rPr lang="ko-KR" altLang="en-US" sz="1200" dirty="0"/>
              <a:t>를 보내기로 결정했다</a:t>
            </a:r>
            <a:r>
              <a:rPr lang="en-US" altLang="ko-KR" sz="1200" dirty="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680893" y="923330"/>
            <a:ext cx="2" cy="13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80892" y="1523924"/>
            <a:ext cx="1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2680891" y="1985589"/>
            <a:ext cx="1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01483" y="2955515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 비율을 전송하면</a:t>
            </a:r>
            <a:r>
              <a:rPr lang="en-US" altLang="ko-KR" sz="1200"/>
              <a:t>, </a:t>
            </a:r>
            <a:r>
              <a:rPr lang="ko-KR" altLang="en-US" sz="1200"/>
              <a:t>수신한 </a:t>
            </a:r>
            <a:r>
              <a:rPr lang="en-US" altLang="ko-KR" sz="1200"/>
              <a:t>Client</a:t>
            </a:r>
            <a:r>
              <a:rPr lang="ko-KR" altLang="en-US" sz="1200"/>
              <a:t>는 자신의 해상도에 이 비율을 곱해서 이 오브젝트가 있어야 할 위치를 도출해낼 수 있을것이다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 flipH="1">
            <a:off x="2680890" y="2816586"/>
            <a:ext cx="1" cy="13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A1AAFFD-419E-A9A0-0E91-C407C3DA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84" y="687208"/>
            <a:ext cx="3854129" cy="25261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26B25F-5E0A-F3FB-4DD8-EAE2E36B8126}"/>
              </a:ext>
            </a:extLst>
          </p:cNvPr>
          <p:cNvSpPr txBox="1"/>
          <p:nvPr/>
        </p:nvSpPr>
        <p:spPr>
          <a:xfrm>
            <a:off x="9215913" y="1016093"/>
            <a:ext cx="2837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연산 과정을 보면</a:t>
            </a:r>
            <a:r>
              <a:rPr lang="en-US" altLang="ko-KR" sz="1200" dirty="0"/>
              <a:t>, </a:t>
            </a:r>
            <a:r>
              <a:rPr lang="ko-KR" altLang="en-US" sz="1200" dirty="0"/>
              <a:t>좀 특이한 과정이 하나 있는데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이는 레터박스 때문이다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우리는 여태까지 가변 해상도를 </a:t>
            </a:r>
            <a:r>
              <a:rPr lang="ko-KR" altLang="en-US" sz="1200" dirty="0" err="1"/>
              <a:t>고려하지않고</a:t>
            </a:r>
            <a:r>
              <a:rPr lang="ko-KR" altLang="en-US" sz="1200" dirty="0"/>
              <a:t> </a:t>
            </a:r>
          </a:p>
          <a:p>
            <a:r>
              <a:rPr lang="en-US" altLang="ko-KR" sz="1200" dirty="0"/>
              <a:t>3200x1440 </a:t>
            </a:r>
            <a:r>
              <a:rPr lang="ko-KR" altLang="en-US" sz="1200" dirty="0"/>
              <a:t>해상도를 기준으로 작업했고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1920x1080 </a:t>
            </a:r>
            <a:r>
              <a:rPr lang="ko-KR" altLang="en-US" sz="1200" dirty="0"/>
              <a:t>해상도처럼 가로로 눕혔을 때 세로로 더 높은 해상도는 </a:t>
            </a:r>
          </a:p>
          <a:p>
            <a:r>
              <a:rPr lang="ko-KR" altLang="en-US" sz="1200" dirty="0"/>
              <a:t>위 아래로 레터박스가 생긴다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그래서 왼쪽과 같이 구현했다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E2C0092-B768-AA5A-566C-36FCF703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1" y="3786512"/>
            <a:ext cx="4141279" cy="28225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C56BD9-B622-7E62-5B4F-C6D1134B0D2C}"/>
              </a:ext>
            </a:extLst>
          </p:cNvPr>
          <p:cNvSpPr txBox="1"/>
          <p:nvPr/>
        </p:nvSpPr>
        <p:spPr>
          <a:xfrm>
            <a:off x="5060296" y="4525176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 속도 동기화 문제도 해상도와 비슷하게 해결할 수 </a:t>
            </a:r>
            <a:r>
              <a:rPr lang="ko-KR" altLang="en-US" sz="1400" dirty="0" err="1"/>
              <a:t>있을거같았다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2C933-EAB4-100B-6E26-CA66E764C5BB}"/>
              </a:ext>
            </a:extLst>
          </p:cNvPr>
          <p:cNvSpPr txBox="1"/>
          <p:nvPr/>
        </p:nvSpPr>
        <p:spPr>
          <a:xfrm>
            <a:off x="5060296" y="538926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Awake </a:t>
            </a:r>
            <a:r>
              <a:rPr lang="ko-KR" altLang="en-US" sz="1400" dirty="0"/>
              <a:t>단계에서 해상도에 맞는 </a:t>
            </a:r>
            <a:r>
              <a:rPr lang="en-US" altLang="ko-KR" sz="1400" dirty="0"/>
              <a:t>_speed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adjustedSpeed</a:t>
            </a:r>
            <a:r>
              <a:rPr lang="ko-KR" altLang="en-US" sz="1400" dirty="0"/>
              <a:t>를 산출하고 이를 </a:t>
            </a:r>
            <a:r>
              <a:rPr lang="en-US" altLang="ko-KR" sz="1400" dirty="0"/>
              <a:t>_speed</a:t>
            </a:r>
            <a:r>
              <a:rPr lang="ko-KR" altLang="en-US" sz="1400" dirty="0"/>
              <a:t>에 적용했다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504537" y="143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4"/>
              </a:rPr>
              <a:t>https://youtu.be/ieY6bY_Rgyg?si=J2sLyG0pGJHbj8KL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CB61DE-C3ED-3EFD-B8A4-737CCE40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61" y="143367"/>
            <a:ext cx="3565184" cy="2006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89C25-C127-0716-E8F2-814102E7E586}"/>
              </a:ext>
            </a:extLst>
          </p:cNvPr>
          <p:cNvSpPr txBox="1"/>
          <p:nvPr/>
        </p:nvSpPr>
        <p:spPr>
          <a:xfrm>
            <a:off x="4076632" y="752877"/>
            <a:ext cx="1820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/>
              <a:t>목적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개발 기간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사용 도구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개발 인원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담당 업무</a:t>
            </a:r>
            <a:r>
              <a:rPr lang="en-US" altLang="ko-KR" sz="1400"/>
              <a:t>: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5DD62-0E4E-6A85-C7D4-40EA9D07BBC7}"/>
              </a:ext>
            </a:extLst>
          </p:cNvPr>
          <p:cNvSpPr txBox="1"/>
          <p:nvPr/>
        </p:nvSpPr>
        <p:spPr>
          <a:xfrm>
            <a:off x="4986817" y="752877"/>
            <a:ext cx="4517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 err="1"/>
              <a:t>인디크래프트</a:t>
            </a:r>
            <a:r>
              <a:rPr lang="ko-KR" altLang="en-US" sz="1400" dirty="0"/>
              <a:t> 공모전 게임</a:t>
            </a:r>
            <a:br>
              <a:rPr lang="en-US" altLang="ko-KR" sz="1400" dirty="0"/>
            </a:br>
            <a:r>
              <a:rPr lang="ko-KR" altLang="en-US" sz="1400" dirty="0"/>
              <a:t> </a:t>
            </a:r>
            <a:r>
              <a:rPr lang="en-US" altLang="ko-KR" sz="1400" dirty="0"/>
              <a:t>2024.02~ 2024.04</a:t>
            </a:r>
            <a:br>
              <a:rPr lang="en-US" altLang="ko-KR" sz="1400" dirty="0"/>
            </a:br>
            <a:r>
              <a:rPr lang="en-US" altLang="ko-KR" sz="1400" dirty="0"/>
              <a:t>Unity, C#, Git, </a:t>
            </a:r>
            <a:r>
              <a:rPr lang="en-US" altLang="ko-KR" sz="1400" dirty="0" err="1"/>
              <a:t>GithubDesktop</a:t>
            </a:r>
            <a:br>
              <a:rPr lang="en-US" altLang="ko-KR" sz="1400" dirty="0"/>
            </a:br>
            <a:r>
              <a:rPr lang="en-US" altLang="ko-KR" sz="1400" dirty="0"/>
              <a:t>7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프로그래머</a:t>
            </a:r>
            <a:r>
              <a:rPr lang="en-US" altLang="ko-KR" sz="1400" dirty="0"/>
              <a:t>3, </a:t>
            </a:r>
            <a:r>
              <a:rPr lang="ko-KR" altLang="en-US" sz="1400" dirty="0"/>
              <a:t>아트</a:t>
            </a:r>
            <a:r>
              <a:rPr lang="en-US" altLang="ko-KR" sz="1400" dirty="0"/>
              <a:t>3, </a:t>
            </a:r>
            <a:r>
              <a:rPr lang="ko-KR" altLang="en-US" sz="1400" dirty="0"/>
              <a:t>기획자 </a:t>
            </a:r>
            <a:r>
              <a:rPr lang="en-US" altLang="ko-KR" sz="1400" dirty="0"/>
              <a:t>1)</a:t>
            </a:r>
            <a:br>
              <a:rPr lang="en-US" altLang="ko-KR" sz="1400" dirty="0"/>
            </a:br>
            <a:r>
              <a:rPr lang="ko-KR" altLang="en-US" sz="1400" dirty="0"/>
              <a:t>애니메이션</a:t>
            </a:r>
            <a:r>
              <a:rPr lang="en-US" altLang="ko-KR" sz="1400" dirty="0"/>
              <a:t>, UI, </a:t>
            </a:r>
            <a:r>
              <a:rPr lang="ko-KR" altLang="en-US" sz="1400" dirty="0">
                <a:solidFill>
                  <a:srgbClr val="FFC000"/>
                </a:solidFill>
              </a:rPr>
              <a:t>전투 구현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다국</a:t>
            </a:r>
            <a:r>
              <a:rPr lang="ko-KR" altLang="en-US" sz="1400" dirty="0"/>
              <a:t> 언어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연동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pic>
        <p:nvPicPr>
          <p:cNvPr id="8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729A8047-2F22-CCC5-9137-2A05EC5C2C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061" y="2656711"/>
            <a:ext cx="4338796" cy="24405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23B5ED-CA40-2230-2B41-88A3A9CBF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159" y="2347774"/>
            <a:ext cx="2699682" cy="1263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44B1D1-B33F-03B0-C3D6-9BD14814312E}"/>
              </a:ext>
            </a:extLst>
          </p:cNvPr>
          <p:cNvSpPr txBox="1"/>
          <p:nvPr/>
        </p:nvSpPr>
        <p:spPr>
          <a:xfrm>
            <a:off x="7445841" y="2306640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던전에 입장하면 </a:t>
            </a:r>
            <a:r>
              <a:rPr lang="en-US" altLang="ko-KR" sz="1400" dirty="0" err="1"/>
              <a:t>CoSpawnMonster</a:t>
            </a:r>
            <a:r>
              <a:rPr lang="ko-KR" altLang="en-US" sz="1400" dirty="0"/>
              <a:t>가 실행된다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8EE7E-2676-1911-C87E-3C6A17F1CAD7}"/>
              </a:ext>
            </a:extLst>
          </p:cNvPr>
          <p:cNvSpPr txBox="1"/>
          <p:nvPr/>
        </p:nvSpPr>
        <p:spPr>
          <a:xfrm>
            <a:off x="7445841" y="2885874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E7B71F-31D4-DE2C-26D5-16652DE91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6159" y="3720581"/>
            <a:ext cx="4895974" cy="1652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95BBE8-FB12-D9CC-B56E-832E2CFB4A85}"/>
              </a:ext>
            </a:extLst>
          </p:cNvPr>
          <p:cNvSpPr txBox="1"/>
          <p:nvPr/>
        </p:nvSpPr>
        <p:spPr>
          <a:xfrm>
            <a:off x="9642133" y="3876998"/>
            <a:ext cx="23942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CreateMonsterIcon</a:t>
            </a:r>
            <a:r>
              <a:rPr lang="ko-KR" altLang="en-US" sz="1400" dirty="0"/>
              <a:t>은 스테이지 정보에 맞게 몬스터 능력치가 설정되고 플레이어 </a:t>
            </a:r>
            <a:r>
              <a:rPr lang="ko-KR" altLang="en-US" sz="1400" dirty="0" err="1"/>
              <a:t>스폰</a:t>
            </a:r>
            <a:r>
              <a:rPr lang="ko-KR" altLang="en-US" sz="1400" dirty="0"/>
              <a:t> 쪽으로 계속해서 이동한다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4129519" y="1345582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아이콘을 만나면 그 상대로 공격을 하고 피가 없을 때 까지 공격한다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1" y="739492"/>
            <a:ext cx="3344725" cy="2689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EB9FCD-E51A-E5B8-BD90-FDEE333B2E2A}"/>
              </a:ext>
            </a:extLst>
          </p:cNvPr>
          <p:cNvSpPr txBox="1"/>
          <p:nvPr/>
        </p:nvSpPr>
        <p:spPr>
          <a:xfrm>
            <a:off x="5683019" y="4854336"/>
            <a:ext cx="1943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플레이어도 몬스터를 만나면 공격을 시작한다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FE10B2-C0FA-394F-60D1-A878EDF3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19" y="3565134"/>
            <a:ext cx="2485680" cy="10274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0D18E8-F0A9-FD93-DB18-B7C238F41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31" y="3565134"/>
            <a:ext cx="5194746" cy="31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1487793" y="1675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6"/>
              </a:rPr>
              <a:t>https://youtu.be/44kZ5xZ0Jso?si=ShWp25twiPBS69ae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73A558-49F7-2701-8152-4734546A7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256" y="167545"/>
            <a:ext cx="1067215" cy="1906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FC4E8-69D9-7FC4-8047-81D85BBD34E3}"/>
              </a:ext>
            </a:extLst>
          </p:cNvPr>
          <p:cNvSpPr txBox="1"/>
          <p:nvPr/>
        </p:nvSpPr>
        <p:spPr>
          <a:xfrm>
            <a:off x="1735590" y="813041"/>
            <a:ext cx="3205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/>
              <a:t>목적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개발 기간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사용 도구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개발 인원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담당 업무</a:t>
            </a:r>
            <a:r>
              <a:rPr lang="en-US" altLang="ko-KR" sz="1400"/>
              <a:t>: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C4432-1DF5-B923-C3F6-6C1A1FD15BF0}"/>
              </a:ext>
            </a:extLst>
          </p:cNvPr>
          <p:cNvSpPr txBox="1"/>
          <p:nvPr/>
        </p:nvSpPr>
        <p:spPr>
          <a:xfrm>
            <a:off x="2624580" y="806914"/>
            <a:ext cx="3366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구글플레이 출시 게임</a:t>
            </a:r>
            <a:br>
              <a:rPr lang="en-US" altLang="ko-KR" sz="1400" dirty="0"/>
            </a:br>
            <a:r>
              <a:rPr lang="ko-KR" altLang="en-US" sz="1400" dirty="0"/>
              <a:t> </a:t>
            </a:r>
            <a:r>
              <a:rPr lang="en-US" altLang="ko-KR" sz="1400" dirty="0"/>
              <a:t>2023.02~ 2024.04</a:t>
            </a:r>
            <a:br>
              <a:rPr lang="en-US" altLang="ko-KR" sz="1400" dirty="0"/>
            </a:br>
            <a:r>
              <a:rPr lang="en-US" altLang="ko-KR" sz="1400" dirty="0"/>
              <a:t>Unity, C#, Git, </a:t>
            </a:r>
            <a:r>
              <a:rPr lang="en-US" altLang="ko-KR" sz="1400" dirty="0" err="1"/>
              <a:t>GithubDesktop</a:t>
            </a:r>
            <a:br>
              <a:rPr lang="en-US" altLang="ko-KR" sz="1400" dirty="0"/>
            </a:br>
            <a:r>
              <a:rPr lang="en-US" altLang="ko-KR" sz="1400" dirty="0"/>
              <a:t>3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프로그래머</a:t>
            </a:r>
            <a:r>
              <a:rPr lang="en-US" altLang="ko-KR" sz="1400" dirty="0"/>
              <a:t>3)</a:t>
            </a:r>
            <a:br>
              <a:rPr lang="en-US" altLang="ko-KR" sz="1400" dirty="0"/>
            </a:br>
            <a:r>
              <a:rPr lang="ko-KR" altLang="en-US" sz="1400" dirty="0"/>
              <a:t>애니메이션</a:t>
            </a:r>
            <a:r>
              <a:rPr lang="en-US" altLang="ko-KR" sz="1400" dirty="0"/>
              <a:t>, UI, </a:t>
            </a:r>
            <a:r>
              <a:rPr lang="ko-KR" altLang="en-US" sz="1400" dirty="0"/>
              <a:t>게임 로직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C000"/>
                </a:solidFill>
              </a:rPr>
              <a:t>Google Ads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60ECE-9FEF-F1ED-ADAE-C2E67FFD0E34}"/>
              </a:ext>
            </a:extLst>
          </p:cNvPr>
          <p:cNvSpPr txBox="1"/>
          <p:nvPr/>
        </p:nvSpPr>
        <p:spPr>
          <a:xfrm>
            <a:off x="36652" y="2258756"/>
            <a:ext cx="1995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Google Ads </a:t>
            </a:r>
            <a:r>
              <a:rPr lang="ko-KR" altLang="en-US" sz="1600" dirty="0"/>
              <a:t>적용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21560A-CB57-C1EB-BB9D-A4B225BD3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256" y="2597310"/>
            <a:ext cx="3198794" cy="161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65A8C9-D967-67E7-FF1E-AF81AB54C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6654" y="2597310"/>
            <a:ext cx="3369221" cy="3988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CE874-D574-3311-DEFC-BEF1FBF90D65}"/>
              </a:ext>
            </a:extLst>
          </p:cNvPr>
          <p:cNvSpPr txBox="1"/>
          <p:nvPr/>
        </p:nvSpPr>
        <p:spPr>
          <a:xfrm>
            <a:off x="3586654" y="2274144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광고 내용을 </a:t>
            </a:r>
            <a:r>
              <a:rPr lang="ko-KR" altLang="en-US" sz="1400" dirty="0" err="1"/>
              <a:t>로드하는</a:t>
            </a:r>
            <a:r>
              <a:rPr lang="ko-KR" altLang="en-US" sz="1400" dirty="0"/>
              <a:t> 함수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DA3AA-C403-16AC-48CD-A2978E1682C1}"/>
              </a:ext>
            </a:extLst>
          </p:cNvPr>
          <p:cNvSpPr txBox="1"/>
          <p:nvPr/>
        </p:nvSpPr>
        <p:spPr>
          <a:xfrm>
            <a:off x="141105" y="429000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CA9A1E-FFF7-2025-051B-49DECF93C3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256" y="4824663"/>
            <a:ext cx="2661007" cy="1905495"/>
          </a:xfrm>
          <a:prstGeom prst="rect">
            <a:avLst/>
          </a:prstGeom>
        </p:spPr>
      </p:pic>
      <p:pic>
        <p:nvPicPr>
          <p:cNvPr id="14" name="Movie_003">
            <a:hlinkClick r:id="" action="ppaction://media"/>
            <a:extLst>
              <a:ext uri="{FF2B5EF4-FFF2-40B4-BE49-F238E27FC236}">
                <a16:creationId xmlns:a16="http://schemas.microsoft.com/office/drawing/2014/main" id="{3116D3E6-EFFD-51DE-58BF-5077FE940A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55153" y="2177379"/>
            <a:ext cx="2477876" cy="4408283"/>
          </a:xfrm>
          <a:prstGeom prst="rect">
            <a:avLst/>
          </a:prstGeom>
        </p:spPr>
      </p:pic>
      <p:pic>
        <p:nvPicPr>
          <p:cNvPr id="15" name="Movie_004">
            <a:hlinkClick r:id="" action="ppaction://media"/>
            <a:extLst>
              <a:ext uri="{FF2B5EF4-FFF2-40B4-BE49-F238E27FC236}">
                <a16:creationId xmlns:a16="http://schemas.microsoft.com/office/drawing/2014/main" id="{4859A2D3-2BE0-EFD6-8268-584697CA88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08249" y="2177379"/>
            <a:ext cx="2477876" cy="44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2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3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74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Google Ads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26" y="2321959"/>
            <a:ext cx="3177357" cy="436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596241" y="668537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광고를 끄는 등 이벤트가 발생될 </a:t>
            </a:r>
            <a:r>
              <a:rPr lang="ko-KR" altLang="en-US" sz="1400" dirty="0" err="1"/>
              <a:t>떄</a:t>
            </a:r>
            <a:r>
              <a:rPr lang="ko-KR" altLang="en-US" sz="1400" dirty="0"/>
              <a:t> 사용되는 함수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우리의 경우 광고를 끄면 </a:t>
            </a:r>
            <a:r>
              <a:rPr lang="en-US" altLang="ko-KR" sz="1400" dirty="0" err="1"/>
              <a:t>GameScene</a:t>
            </a:r>
            <a:r>
              <a:rPr lang="ko-KR" altLang="en-US" sz="1400" dirty="0"/>
              <a:t>으로 이동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광고의 에러가 생겨도 </a:t>
            </a:r>
            <a:r>
              <a:rPr lang="en-US" altLang="ko-KR" sz="1400" dirty="0" err="1"/>
              <a:t>GameScene</a:t>
            </a:r>
            <a:r>
              <a:rPr lang="ko-KR" altLang="en-US" sz="1400" dirty="0"/>
              <a:t>으로 이동한다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2BA5C0-8360-626E-5087-CF47F2EF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71" y="2321959"/>
            <a:ext cx="5020376" cy="3258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C0508-B22E-FCB4-960E-B60FF656263C}"/>
              </a:ext>
            </a:extLst>
          </p:cNvPr>
          <p:cNvSpPr txBox="1"/>
          <p:nvPr/>
        </p:nvSpPr>
        <p:spPr>
          <a:xfrm>
            <a:off x="6276198" y="668537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 전면 광고를 미리 </a:t>
            </a:r>
            <a:r>
              <a:rPr lang="ko-KR" altLang="en-US" sz="1400" dirty="0" err="1"/>
              <a:t>로드하는</a:t>
            </a:r>
            <a:r>
              <a:rPr lang="ko-KR" altLang="en-US" sz="1400" dirty="0"/>
              <a:t> 함수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C9969-F9C6-966D-D3D9-5B03FE729434}"/>
              </a:ext>
            </a:extLst>
          </p:cNvPr>
          <p:cNvSpPr txBox="1"/>
          <p:nvPr/>
        </p:nvSpPr>
        <p:spPr>
          <a:xfrm>
            <a:off x="6276198" y="1120376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광고를 한번 보여주면 </a:t>
            </a:r>
            <a:r>
              <a:rPr lang="en-US" altLang="ko-KR" sz="1400" dirty="0"/>
              <a:t>Reload</a:t>
            </a:r>
            <a:r>
              <a:rPr lang="ko-KR" altLang="en-US" sz="1400" dirty="0"/>
              <a:t>함수가 실행되어 광고를 저장하고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다시 광고가 나오면 저장된 광고가 나오고 </a:t>
            </a:r>
            <a:r>
              <a:rPr lang="en-US" altLang="ko-KR" sz="1400" dirty="0"/>
              <a:t>Reload</a:t>
            </a:r>
            <a:r>
              <a:rPr lang="ko-KR" altLang="en-US" sz="1400" dirty="0"/>
              <a:t>를 하면서 반복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910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</a:rPr>
              <a:t>기타이력</a:t>
            </a:r>
            <a:endParaRPr lang="en-US" altLang="ko-KR" sz="2400" dirty="0">
              <a:solidFill>
                <a:srgbClr val="FFC000"/>
              </a:solidFill>
            </a:endParaRPr>
          </a:p>
          <a:p>
            <a:pPr algn="ctr"/>
            <a:r>
              <a:rPr lang="ko-KR" altLang="en-US" sz="2400" dirty="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1639" y="177036"/>
            <a:ext cx="2149322" cy="1816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4516046" y="177036"/>
            <a:ext cx="3728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길찾기</a:t>
            </a:r>
            <a:r>
              <a:rPr lang="ko-KR" altLang="en-US" sz="1400" dirty="0"/>
              <a:t>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36" y="2225331"/>
            <a:ext cx="4102360" cy="955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4659111" y="2225331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136" y="3347834"/>
            <a:ext cx="3249174" cy="657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108CC-68EF-F8A5-342A-123A79DB2DC6}"/>
              </a:ext>
            </a:extLst>
          </p:cNvPr>
          <p:cNvSpPr txBox="1"/>
          <p:nvPr/>
        </p:nvSpPr>
        <p:spPr>
          <a:xfrm>
            <a:off x="5693766" y="4634500"/>
            <a:ext cx="5587258" cy="811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 sz="1400" dirty="0"/>
              <a:t>렌더링 파이프라인에 따라서 코드를 작성하고 적용해보았습니다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DirectX11</a:t>
            </a:r>
            <a:r>
              <a:rPr lang="ko-KR" altLang="en-US" sz="1400" dirty="0"/>
              <a:t> 책에 나오는 내용을 </a:t>
            </a:r>
            <a:r>
              <a:rPr lang="ko-KR" altLang="en-US" sz="1400" dirty="0" err="1"/>
              <a:t>가져오</a:t>
            </a:r>
            <a:r>
              <a:rPr lang="ko-KR" altLang="en-US" sz="1400" dirty="0"/>
              <a:t> 되</a:t>
            </a:r>
            <a:r>
              <a:rPr lang="en-US" altLang="ko-KR" sz="1400" dirty="0"/>
              <a:t>, </a:t>
            </a:r>
            <a:r>
              <a:rPr lang="ko-KR" altLang="en-US" sz="1400" dirty="0"/>
              <a:t>제 방식대로 코드를 이해하고 재구성했습니다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9E1607-B7A5-7DBF-F678-3DD072C7F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50" y="4263774"/>
            <a:ext cx="1065139" cy="2364769"/>
          </a:xfrm>
          <a:prstGeom prst="rect">
            <a:avLst/>
          </a:prstGeom>
        </p:spPr>
      </p:pic>
      <p:pic>
        <p:nvPicPr>
          <p:cNvPr id="10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463D9F7B-8EFB-56E9-F067-D8A8F28082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71639" y="4161372"/>
            <a:ext cx="3058602" cy="23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72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50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1200</TotalTime>
  <Words>874</Words>
  <Application>Microsoft Office PowerPoint</Application>
  <PresentationFormat>와이드스크린</PresentationFormat>
  <Paragraphs>87</Paragraphs>
  <Slides>9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현재 서</cp:lastModifiedBy>
  <cp:revision>22</cp:revision>
  <dcterms:created xsi:type="dcterms:W3CDTF">2024-10-03T00:56:07Z</dcterms:created>
  <dcterms:modified xsi:type="dcterms:W3CDTF">2025-05-05T14:05:05Z</dcterms:modified>
</cp:coreProperties>
</file>